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0D38E-1F7E-4949-870D-F057A1D553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B2224C-9F56-46E6-A7CB-EB9D4E189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E558498-FA88-4291-AE24-0BA9B8135E8F}"/>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1698C9DC-91D0-406E-8297-44A93A9F88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75D52F-9FAB-45E4-AE3B-F710B145B3FB}"/>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189607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C374-AB0F-432D-A37F-36E75200C3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7CF98D-620D-40E0-8337-562C18B1A8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8ED14B-73A8-495B-8439-6B9C809C4375}"/>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CA02C000-E736-42CC-97F2-297C0D8DB9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7E2BD8-1BB4-4BB0-9595-FBBDA8F0BC43}"/>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91201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DA8B50-990A-4647-9E8A-87CA810674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424897-7DE0-4051-98B0-8C2EB57FF4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BFF838-3B94-42D9-9AD3-ED942B4006C7}"/>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EBAA4DED-9554-42B3-8BC6-D49E5B74EC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498E6D-D41A-438F-A78B-EBE3A681BDEA}"/>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7195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828F-0358-4DAE-A912-B118132314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995E82-5EE2-44C9-9815-66862E0DB6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1A6A63-364D-40B1-B8CA-A99E6A908057}"/>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75FA060D-DD27-4053-A761-8580DAA6A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5E5454-53D6-4E3F-B583-A4E4DCB08BE9}"/>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324107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C1AE-EBC2-4685-ABF1-83AAAA4F08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D80886-EE92-461D-AC69-03C1B2186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AB735-EEFE-4D2E-9CB8-8F2A88F486F5}"/>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44EAF5B3-68D4-493E-87D5-2FDC006519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184D88-A796-4C8D-93B6-9828A63F8E4F}"/>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178470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8433-8AE8-432F-B3E5-41AEB20325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1506C3-F209-4585-9442-5A74D160D6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D2D2CF-25FE-4A50-8C38-6787537AC4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D2786E-6A76-448C-8B8E-209944851A21}"/>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6" name="Footer Placeholder 5">
            <a:extLst>
              <a:ext uri="{FF2B5EF4-FFF2-40B4-BE49-F238E27FC236}">
                <a16:creationId xmlns:a16="http://schemas.microsoft.com/office/drawing/2014/main" id="{ADA0F036-1581-4496-9E7B-1E0F336830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7C438B-FD10-49AE-979D-01BD83BD1A00}"/>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217647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F3093-97BA-4EE2-B52D-7504F97264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5BF01A-2029-4F44-93E3-B9D55E19F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676F0A-FF2C-41FD-991A-B98EA48D5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346076-60CD-4FC3-9533-EFB3559D40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D600B-F4B0-452D-BC69-7E5D89A7B4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CC54EA-19ED-4E54-A117-2DD8CDCE0785}"/>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8" name="Footer Placeholder 7">
            <a:extLst>
              <a:ext uri="{FF2B5EF4-FFF2-40B4-BE49-F238E27FC236}">
                <a16:creationId xmlns:a16="http://schemas.microsoft.com/office/drawing/2014/main" id="{DB42CE3C-A2CD-4035-A5F7-89FBB4BF0E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B98757-85EF-427E-B74C-43F00663CB69}"/>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55606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61DE-3E47-4DC8-8287-8A546D7736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514F7C-DAE0-40B7-AB86-1FE73EDF5DBD}"/>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4" name="Footer Placeholder 3">
            <a:extLst>
              <a:ext uri="{FF2B5EF4-FFF2-40B4-BE49-F238E27FC236}">
                <a16:creationId xmlns:a16="http://schemas.microsoft.com/office/drawing/2014/main" id="{87FF2746-09E6-4359-9762-826695BBD8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5DE80D-0299-4A30-95E1-A78863A74AC5}"/>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237523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54B755-8E70-41C0-A30A-9BFF4FFDDE7D}"/>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3" name="Footer Placeholder 2">
            <a:extLst>
              <a:ext uri="{FF2B5EF4-FFF2-40B4-BE49-F238E27FC236}">
                <a16:creationId xmlns:a16="http://schemas.microsoft.com/office/drawing/2014/main" id="{7F01CECA-B12C-4E50-952B-164803B18A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270781-B2E4-431C-AB1D-DA8C809A2AA5}"/>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108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6568-55A8-4E19-A8CB-FAE6821924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D31DED-26CB-4686-A480-5E266DA89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AA4944-9F35-49AA-AA5B-3C1341585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3CD88A-1C2C-4588-A73F-E655ED81C510}"/>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6" name="Footer Placeholder 5">
            <a:extLst>
              <a:ext uri="{FF2B5EF4-FFF2-40B4-BE49-F238E27FC236}">
                <a16:creationId xmlns:a16="http://schemas.microsoft.com/office/drawing/2014/main" id="{09CCDE9D-DFE6-46E0-90E4-84CBB7FE78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651D25-CEAE-4BEA-B8E2-096B2A589FFA}"/>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27570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738A-FA62-46CA-8721-C66A7C977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B4056D-DAC4-49B3-86C8-AD74481365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A16551-BA0A-4353-9ECA-C8B82B60D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FDD46B-AC96-4866-BAC5-3F8CD588CFCA}"/>
              </a:ext>
            </a:extLst>
          </p:cNvPr>
          <p:cNvSpPr>
            <a:spLocks noGrp="1"/>
          </p:cNvSpPr>
          <p:nvPr>
            <p:ph type="dt" sz="half" idx="10"/>
          </p:nvPr>
        </p:nvSpPr>
        <p:spPr/>
        <p:txBody>
          <a:bodyPr/>
          <a:lstStyle/>
          <a:p>
            <a:fld id="{BD522D93-D1CF-411D-B902-DDED75700533}" type="datetimeFigureOut">
              <a:rPr lang="en-GB" smtClean="0"/>
              <a:t>02/02/2022</a:t>
            </a:fld>
            <a:endParaRPr lang="en-GB"/>
          </a:p>
        </p:txBody>
      </p:sp>
      <p:sp>
        <p:nvSpPr>
          <p:cNvPr id="6" name="Footer Placeholder 5">
            <a:extLst>
              <a:ext uri="{FF2B5EF4-FFF2-40B4-BE49-F238E27FC236}">
                <a16:creationId xmlns:a16="http://schemas.microsoft.com/office/drawing/2014/main" id="{A96926FF-17DD-450B-B154-D743202C31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FB3324-D1C1-427A-B26A-8CA39FECC9A9}"/>
              </a:ext>
            </a:extLst>
          </p:cNvPr>
          <p:cNvSpPr>
            <a:spLocks noGrp="1"/>
          </p:cNvSpPr>
          <p:nvPr>
            <p:ph type="sldNum" sz="quarter" idx="12"/>
          </p:nvPr>
        </p:nvSpPr>
        <p:spPr/>
        <p:txBody>
          <a:bodyPr/>
          <a:lstStyle/>
          <a:p>
            <a:fld id="{546F0ABD-3BAE-42F3-906F-4733E36FA339}" type="slidenum">
              <a:rPr lang="en-GB" smtClean="0"/>
              <a:t>‹#›</a:t>
            </a:fld>
            <a:endParaRPr lang="en-GB"/>
          </a:p>
        </p:txBody>
      </p:sp>
    </p:spTree>
    <p:extLst>
      <p:ext uri="{BB962C8B-B14F-4D97-AF65-F5344CB8AC3E}">
        <p14:creationId xmlns:p14="http://schemas.microsoft.com/office/powerpoint/2010/main" val="209285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3EE00D-C30D-4CA7-B65F-32252A451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EB579F-D6E2-4333-B7B0-A092A52F53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1E8D32-7492-4C08-9273-90793CBC3B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22D93-D1CF-411D-B902-DDED75700533}" type="datetimeFigureOut">
              <a:rPr lang="en-GB" smtClean="0"/>
              <a:t>02/02/2022</a:t>
            </a:fld>
            <a:endParaRPr lang="en-GB"/>
          </a:p>
        </p:txBody>
      </p:sp>
      <p:sp>
        <p:nvSpPr>
          <p:cNvPr id="5" name="Footer Placeholder 4">
            <a:extLst>
              <a:ext uri="{FF2B5EF4-FFF2-40B4-BE49-F238E27FC236}">
                <a16:creationId xmlns:a16="http://schemas.microsoft.com/office/drawing/2014/main" id="{2201A6DD-55BA-4F9B-BF25-5D5677EBC5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0BC539-DA75-4F57-9FC3-C0E7F47EAC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F0ABD-3BAE-42F3-906F-4733E36FA339}" type="slidenum">
              <a:rPr lang="en-GB" smtClean="0"/>
              <a:t>‹#›</a:t>
            </a:fld>
            <a:endParaRPr lang="en-GB"/>
          </a:p>
        </p:txBody>
      </p:sp>
    </p:spTree>
    <p:extLst>
      <p:ext uri="{BB962C8B-B14F-4D97-AF65-F5344CB8AC3E}">
        <p14:creationId xmlns:p14="http://schemas.microsoft.com/office/powerpoint/2010/main" val="2713723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logcoach.org/" TargetMode="External"/><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blogthinkbig.com/como-funcionan-los-antivirus" TargetMode="External"/><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edu.gcfglobal.org/en/internetsafety/quiz/"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theromanticvineyard.com/2013/08/15/men-on-pause/" TargetMode="External"/><Relationship Id="rId7" Type="http://schemas.openxmlformats.org/officeDocument/2006/relationships/hyperlink" Target="http://en.m.wikipedia.org/wiki/File:Vampire_Smiley.png" TargetMode="External"/><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adaywithdepression.wordpress.com/2013/05/22/ziyas-day/"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techstagram.com/2013/10/16/6-ways-online-privacy/"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hackclarify.blogspot.com/2012/03/know-if-link-is-secure-or-not.html" TargetMode="External"/><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27340884@N07/2551640048/" TargetMode="External"/><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openclipart.org/detail/49267/entertainment-camera-still-by-sheikh_tuhin"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babylonica.deviantart.com/art/Check-Mark-and-Box-106646881"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imerologion.wordpress.com/2016/08/10/mensaje-privado/"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D28-92D7-447C-9B80-92E5C4705572}"/>
              </a:ext>
            </a:extLst>
          </p:cNvPr>
          <p:cNvSpPr>
            <a:spLocks noGrp="1"/>
          </p:cNvSpPr>
          <p:nvPr>
            <p:ph type="ctrTitle"/>
          </p:nvPr>
        </p:nvSpPr>
        <p:spPr/>
        <p:txBody>
          <a:bodyPr/>
          <a:lstStyle/>
          <a:p>
            <a:r>
              <a:rPr lang="en-GB" dirty="0">
                <a:latin typeface="Arial Rounded MT Bold" panose="020F0704030504030204" pitchFamily="34" charset="0"/>
              </a:rPr>
              <a:t>Internet Safety – Social Media</a:t>
            </a:r>
          </a:p>
        </p:txBody>
      </p:sp>
      <p:sp>
        <p:nvSpPr>
          <p:cNvPr id="3" name="Subtitle 2">
            <a:extLst>
              <a:ext uri="{FF2B5EF4-FFF2-40B4-BE49-F238E27FC236}">
                <a16:creationId xmlns:a16="http://schemas.microsoft.com/office/drawing/2014/main" id="{77D8512B-232D-4EEC-85F2-76626EF00666}"/>
              </a:ext>
            </a:extLst>
          </p:cNvPr>
          <p:cNvSpPr>
            <a:spLocks noGrp="1"/>
          </p:cNvSpPr>
          <p:nvPr>
            <p:ph type="subTitle" idx="1"/>
          </p:nvPr>
        </p:nvSpPr>
        <p:spPr/>
        <p:txBody>
          <a:bodyPr>
            <a:normAutofit/>
          </a:bodyPr>
          <a:lstStyle/>
          <a:p>
            <a:r>
              <a:rPr lang="en-GB" sz="4000" b="1" dirty="0"/>
              <a:t>Elaine Munn</a:t>
            </a:r>
          </a:p>
        </p:txBody>
      </p:sp>
    </p:spTree>
    <p:extLst>
      <p:ext uri="{BB962C8B-B14F-4D97-AF65-F5344CB8AC3E}">
        <p14:creationId xmlns:p14="http://schemas.microsoft.com/office/powerpoint/2010/main" val="78490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C6AB-0462-45C4-AA87-5488AEDDD93F}"/>
              </a:ext>
            </a:extLst>
          </p:cNvPr>
          <p:cNvSpPr>
            <a:spLocks noGrp="1"/>
          </p:cNvSpPr>
          <p:nvPr>
            <p:ph type="title"/>
          </p:nvPr>
        </p:nvSpPr>
        <p:spPr/>
        <p:txBody>
          <a:bodyPr/>
          <a:lstStyle/>
          <a:p>
            <a:r>
              <a:rPr lang="en-GB" b="1" dirty="0">
                <a:latin typeface="Arial Rounded MT Bold" panose="020F0704030504030204" pitchFamily="34" charset="0"/>
              </a:rPr>
              <a:t>Delete old accounts</a:t>
            </a:r>
          </a:p>
        </p:txBody>
      </p:sp>
      <p:sp>
        <p:nvSpPr>
          <p:cNvPr id="3" name="Content Placeholder 2">
            <a:extLst>
              <a:ext uri="{FF2B5EF4-FFF2-40B4-BE49-F238E27FC236}">
                <a16:creationId xmlns:a16="http://schemas.microsoft.com/office/drawing/2014/main" id="{2DAD3F35-192F-451C-9346-2429C4616BF6}"/>
              </a:ext>
            </a:extLst>
          </p:cNvPr>
          <p:cNvSpPr>
            <a:spLocks noGrp="1"/>
          </p:cNvSpPr>
          <p:nvPr>
            <p:ph sz="half" idx="1"/>
          </p:nvPr>
        </p:nvSpPr>
        <p:spPr>
          <a:xfrm>
            <a:off x="838200" y="1825625"/>
            <a:ext cx="6463748" cy="4351338"/>
          </a:xfrm>
        </p:spPr>
        <p:txBody>
          <a:bodyPr>
            <a:normAutofit/>
          </a:bodyPr>
          <a:lstStyle/>
          <a:p>
            <a:pPr marL="0" indent="0" algn="ctr">
              <a:buNone/>
            </a:pPr>
            <a:r>
              <a:rPr lang="en-GB" sz="3600" dirty="0"/>
              <a:t>If you've stopped using a social media site or forum, then close your account down. </a:t>
            </a:r>
          </a:p>
          <a:p>
            <a:pPr marL="0" indent="0" algn="ctr">
              <a:buNone/>
            </a:pPr>
            <a:endParaRPr lang="en-GB" sz="3600" dirty="0"/>
          </a:p>
          <a:p>
            <a:pPr marL="0" indent="0" algn="ctr">
              <a:buNone/>
            </a:pPr>
            <a:r>
              <a:rPr lang="en-GB" sz="3600" dirty="0"/>
              <a:t>There's no point in leaving personal information out there unnecessarily.</a:t>
            </a:r>
          </a:p>
        </p:txBody>
      </p:sp>
      <p:pic>
        <p:nvPicPr>
          <p:cNvPr id="6" name="Picture 5">
            <a:extLst>
              <a:ext uri="{FF2B5EF4-FFF2-40B4-BE49-F238E27FC236}">
                <a16:creationId xmlns:a16="http://schemas.microsoft.com/office/drawing/2014/main" id="{4D1EC7D3-2BE0-464E-8D95-17A00AE990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86612" y="1227827"/>
            <a:ext cx="4553234" cy="4540112"/>
          </a:xfrm>
          <a:prstGeom prst="rect">
            <a:avLst/>
          </a:prstGeom>
        </p:spPr>
      </p:pic>
    </p:spTree>
    <p:extLst>
      <p:ext uri="{BB962C8B-B14F-4D97-AF65-F5344CB8AC3E}">
        <p14:creationId xmlns:p14="http://schemas.microsoft.com/office/powerpoint/2010/main" val="305198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D23E-B786-4451-B3E6-DA255DA8B239}"/>
              </a:ext>
            </a:extLst>
          </p:cNvPr>
          <p:cNvSpPr>
            <a:spLocks noGrp="1"/>
          </p:cNvSpPr>
          <p:nvPr>
            <p:ph type="title"/>
          </p:nvPr>
        </p:nvSpPr>
        <p:spPr/>
        <p:txBody>
          <a:bodyPr/>
          <a:lstStyle/>
          <a:p>
            <a:r>
              <a:rPr lang="en-GB" b="1" dirty="0">
                <a:latin typeface="Arial Rounded MT Bold" panose="020F0704030504030204" pitchFamily="34" charset="0"/>
              </a:rPr>
              <a:t>Get anti-virus software </a:t>
            </a:r>
          </a:p>
        </p:txBody>
      </p:sp>
      <p:sp>
        <p:nvSpPr>
          <p:cNvPr id="3" name="Content Placeholder 2">
            <a:extLst>
              <a:ext uri="{FF2B5EF4-FFF2-40B4-BE49-F238E27FC236}">
                <a16:creationId xmlns:a16="http://schemas.microsoft.com/office/drawing/2014/main" id="{16C59254-8044-4385-B42C-74A40759C609}"/>
              </a:ext>
            </a:extLst>
          </p:cNvPr>
          <p:cNvSpPr>
            <a:spLocks noGrp="1"/>
          </p:cNvSpPr>
          <p:nvPr>
            <p:ph sz="half" idx="1"/>
          </p:nvPr>
        </p:nvSpPr>
        <p:spPr>
          <a:xfrm>
            <a:off x="838200" y="1825625"/>
            <a:ext cx="6304722" cy="4351338"/>
          </a:xfrm>
        </p:spPr>
        <p:txBody>
          <a:bodyPr>
            <a:normAutofit/>
          </a:bodyPr>
          <a:lstStyle/>
          <a:p>
            <a:pPr marL="0" indent="0" algn="ctr">
              <a:buNone/>
            </a:pPr>
            <a:r>
              <a:rPr lang="en-GB" sz="4400" dirty="0"/>
              <a:t>Make sure you have anti-virus software installed on your computer and be careful what you download or install on your computer.</a:t>
            </a:r>
          </a:p>
        </p:txBody>
      </p:sp>
      <p:pic>
        <p:nvPicPr>
          <p:cNvPr id="6" name="Picture 5">
            <a:extLst>
              <a:ext uri="{FF2B5EF4-FFF2-40B4-BE49-F238E27FC236}">
                <a16:creationId xmlns:a16="http://schemas.microsoft.com/office/drawing/2014/main" id="{0C3AA391-0A78-4B2C-B234-0F28CA3406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23652" y="1716845"/>
            <a:ext cx="4322695" cy="3146355"/>
          </a:xfrm>
          <a:prstGeom prst="rect">
            <a:avLst/>
          </a:prstGeom>
        </p:spPr>
      </p:pic>
    </p:spTree>
    <p:extLst>
      <p:ext uri="{BB962C8B-B14F-4D97-AF65-F5344CB8AC3E}">
        <p14:creationId xmlns:p14="http://schemas.microsoft.com/office/powerpoint/2010/main" val="114046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EC0F-3A58-4AE6-B1D1-4CA275EDD8C4}"/>
              </a:ext>
            </a:extLst>
          </p:cNvPr>
          <p:cNvSpPr>
            <a:spLocks noGrp="1"/>
          </p:cNvSpPr>
          <p:nvPr>
            <p:ph type="title"/>
          </p:nvPr>
        </p:nvSpPr>
        <p:spPr/>
        <p:txBody>
          <a:bodyPr/>
          <a:lstStyle/>
          <a:p>
            <a:r>
              <a:rPr lang="en-GB" b="1" dirty="0">
                <a:latin typeface="Arial Rounded MT Bold" panose="020F0704030504030204" pitchFamily="34" charset="0"/>
              </a:rPr>
              <a:t>Social Media Safety </a:t>
            </a:r>
          </a:p>
        </p:txBody>
      </p:sp>
      <p:sp>
        <p:nvSpPr>
          <p:cNvPr id="3" name="Content Placeholder 2">
            <a:extLst>
              <a:ext uri="{FF2B5EF4-FFF2-40B4-BE49-F238E27FC236}">
                <a16:creationId xmlns:a16="http://schemas.microsoft.com/office/drawing/2014/main" id="{13B910DA-EFDE-4940-93B2-2532D53B776F}"/>
              </a:ext>
            </a:extLst>
          </p:cNvPr>
          <p:cNvSpPr>
            <a:spLocks noGrp="1"/>
          </p:cNvSpPr>
          <p:nvPr>
            <p:ph sz="half" idx="1"/>
          </p:nvPr>
        </p:nvSpPr>
        <p:spPr>
          <a:xfrm>
            <a:off x="838199" y="1825625"/>
            <a:ext cx="10638183" cy="4351338"/>
          </a:xfrm>
        </p:spPr>
        <p:txBody>
          <a:bodyPr>
            <a:normAutofit lnSpcReduction="10000"/>
          </a:bodyPr>
          <a:lstStyle/>
          <a:p>
            <a:r>
              <a:rPr lang="en-GB" b="1" dirty="0"/>
              <a:t>Phishing (FISHING) scams - messages that try to trick you into providing sensitive information.</a:t>
            </a:r>
          </a:p>
          <a:p>
            <a:r>
              <a:rPr lang="en-GB" b="1" dirty="0"/>
              <a:t> Phishing, Spam &amp; Malware are common threats you may encounter online</a:t>
            </a:r>
          </a:p>
          <a:p>
            <a:pPr fontAlgn="base"/>
            <a:r>
              <a:rPr lang="en-GB" b="1" dirty="0"/>
              <a:t>Create a strong password, change it every 6 months – </a:t>
            </a:r>
            <a:r>
              <a:rPr lang="en-GB" dirty="0"/>
              <a:t>Including numbers, symbols, and special characters</a:t>
            </a:r>
          </a:p>
          <a:p>
            <a:r>
              <a:rPr lang="en-GB" b="1" dirty="0"/>
              <a:t>PayPal or Credit Card payment methods are safe for online transactions </a:t>
            </a:r>
          </a:p>
          <a:p>
            <a:r>
              <a:rPr lang="en-GB" b="1" dirty="0"/>
              <a:t>What you share on social media never goes away!!! More public than private messages or email</a:t>
            </a:r>
          </a:p>
          <a:p>
            <a:endParaRPr lang="en-GB" dirty="0"/>
          </a:p>
        </p:txBody>
      </p:sp>
    </p:spTree>
    <p:extLst>
      <p:ext uri="{BB962C8B-B14F-4D97-AF65-F5344CB8AC3E}">
        <p14:creationId xmlns:p14="http://schemas.microsoft.com/office/powerpoint/2010/main" val="2267141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AA65-D363-4EF8-AE6C-EC740620B4D3}"/>
              </a:ext>
            </a:extLst>
          </p:cNvPr>
          <p:cNvSpPr>
            <a:spLocks noGrp="1"/>
          </p:cNvSpPr>
          <p:nvPr>
            <p:ph type="title"/>
          </p:nvPr>
        </p:nvSpPr>
        <p:spPr/>
        <p:txBody>
          <a:bodyPr/>
          <a:lstStyle/>
          <a:p>
            <a:r>
              <a:rPr lang="en-GB" b="1" dirty="0">
                <a:latin typeface="Arial Rounded MT Bold" panose="020F0704030504030204" pitchFamily="34" charset="0"/>
              </a:rPr>
              <a:t>Social Media Safety (cont.)</a:t>
            </a:r>
          </a:p>
        </p:txBody>
      </p:sp>
      <p:sp>
        <p:nvSpPr>
          <p:cNvPr id="3" name="Content Placeholder 2">
            <a:extLst>
              <a:ext uri="{FF2B5EF4-FFF2-40B4-BE49-F238E27FC236}">
                <a16:creationId xmlns:a16="http://schemas.microsoft.com/office/drawing/2014/main" id="{634AB564-F297-4F1E-BAE6-32D9021A3AE5}"/>
              </a:ext>
            </a:extLst>
          </p:cNvPr>
          <p:cNvSpPr>
            <a:spLocks noGrp="1"/>
          </p:cNvSpPr>
          <p:nvPr>
            <p:ph sz="half" idx="1"/>
          </p:nvPr>
        </p:nvSpPr>
        <p:spPr>
          <a:xfrm>
            <a:off x="838199" y="1825625"/>
            <a:ext cx="10515599" cy="4351338"/>
          </a:xfrm>
        </p:spPr>
        <p:txBody>
          <a:bodyPr/>
          <a:lstStyle/>
          <a:p>
            <a:r>
              <a:rPr lang="en-GB" b="1" dirty="0"/>
              <a:t>Clicking ads and pop-ups could expose your computer to malware.</a:t>
            </a:r>
          </a:p>
          <a:p>
            <a:r>
              <a:rPr lang="en-GB" b="1" dirty="0"/>
              <a:t>Browser cookie? - A small piece of data that tracks your preferences on different websites.</a:t>
            </a:r>
          </a:p>
          <a:p>
            <a:r>
              <a:rPr lang="en-GB" b="1" dirty="0"/>
              <a:t>Be careful of SPAM Messages – Do NOT pass onto others</a:t>
            </a:r>
          </a:p>
          <a:p>
            <a:r>
              <a:rPr lang="en-GB" b="1" dirty="0"/>
              <a:t>Check to see if a website is using a secure connection. </a:t>
            </a:r>
          </a:p>
          <a:p>
            <a:endParaRPr lang="en-GB" b="1" dirty="0"/>
          </a:p>
          <a:p>
            <a:endParaRPr lang="en-GB" dirty="0"/>
          </a:p>
        </p:txBody>
      </p:sp>
      <p:pic>
        <p:nvPicPr>
          <p:cNvPr id="6" name="Picture 5">
            <a:extLst>
              <a:ext uri="{FF2B5EF4-FFF2-40B4-BE49-F238E27FC236}">
                <a16:creationId xmlns:a16="http://schemas.microsoft.com/office/drawing/2014/main" id="{C94550B1-9390-479F-A12B-FC0351EFAF05}"/>
              </a:ext>
            </a:extLst>
          </p:cNvPr>
          <p:cNvPicPr>
            <a:picLocks noChangeAspect="1"/>
          </p:cNvPicPr>
          <p:nvPr/>
        </p:nvPicPr>
        <p:blipFill rotWithShape="1">
          <a:blip r:embed="rId2">
            <a:extLst>
              <a:ext uri="{28A0092B-C50C-407E-A947-70E740481C1C}">
                <a14:useLocalDpi xmlns:a14="http://schemas.microsoft.com/office/drawing/2010/main" val="0"/>
              </a:ext>
            </a:extLst>
          </a:blip>
          <a:srcRect l="20227" t="25602"/>
          <a:stretch/>
        </p:blipFill>
        <p:spPr>
          <a:xfrm>
            <a:off x="1086677" y="4400355"/>
            <a:ext cx="5009323" cy="1620846"/>
          </a:xfrm>
          <a:prstGeom prst="rect">
            <a:avLst/>
          </a:prstGeom>
        </p:spPr>
      </p:pic>
      <p:sp>
        <p:nvSpPr>
          <p:cNvPr id="7" name="Oval 6">
            <a:extLst>
              <a:ext uri="{FF2B5EF4-FFF2-40B4-BE49-F238E27FC236}">
                <a16:creationId xmlns:a16="http://schemas.microsoft.com/office/drawing/2014/main" id="{AF8A4613-ABBC-4D51-B233-E3DF2FEA5A9E}"/>
              </a:ext>
            </a:extLst>
          </p:cNvPr>
          <p:cNvSpPr/>
          <p:nvPr/>
        </p:nvSpPr>
        <p:spPr>
          <a:xfrm>
            <a:off x="1086677" y="4400355"/>
            <a:ext cx="3869636" cy="136497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348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CD0AB-4964-41A5-B4D5-5F23043322A4}"/>
              </a:ext>
            </a:extLst>
          </p:cNvPr>
          <p:cNvSpPr>
            <a:spLocks noGrp="1"/>
          </p:cNvSpPr>
          <p:nvPr>
            <p:ph type="title"/>
          </p:nvPr>
        </p:nvSpPr>
        <p:spPr/>
        <p:txBody>
          <a:bodyPr/>
          <a:lstStyle/>
          <a:p>
            <a:r>
              <a:rPr lang="en-GB" b="1" dirty="0">
                <a:latin typeface="Arial Rounded MT Bold" panose="020F0704030504030204" pitchFamily="34" charset="0"/>
              </a:rPr>
              <a:t>Take the QUIZ </a:t>
            </a:r>
          </a:p>
        </p:txBody>
      </p:sp>
      <p:sp>
        <p:nvSpPr>
          <p:cNvPr id="3" name="Content Placeholder 2">
            <a:extLst>
              <a:ext uri="{FF2B5EF4-FFF2-40B4-BE49-F238E27FC236}">
                <a16:creationId xmlns:a16="http://schemas.microsoft.com/office/drawing/2014/main" id="{F91E5C38-50AE-401E-B583-538D7FC3A912}"/>
              </a:ext>
            </a:extLst>
          </p:cNvPr>
          <p:cNvSpPr>
            <a:spLocks noGrp="1"/>
          </p:cNvSpPr>
          <p:nvPr>
            <p:ph sz="half" idx="1"/>
          </p:nvPr>
        </p:nvSpPr>
        <p:spPr>
          <a:xfrm>
            <a:off x="1141343" y="3151189"/>
            <a:ext cx="9909313" cy="2203036"/>
          </a:xfrm>
        </p:spPr>
        <p:txBody>
          <a:bodyPr>
            <a:normAutofit/>
          </a:bodyPr>
          <a:lstStyle/>
          <a:p>
            <a:pPr marL="0" indent="0" algn="ctr">
              <a:buNone/>
            </a:pPr>
            <a:r>
              <a:rPr lang="en-GB" sz="6600" dirty="0">
                <a:hlinkClick r:id="rId2"/>
              </a:rPr>
              <a:t>https://edu.gcfglobal.org/en/internetsafety/quiz/</a:t>
            </a:r>
            <a:endParaRPr lang="en-GB" sz="6600" dirty="0"/>
          </a:p>
        </p:txBody>
      </p:sp>
    </p:spTree>
    <p:extLst>
      <p:ext uri="{BB962C8B-B14F-4D97-AF65-F5344CB8AC3E}">
        <p14:creationId xmlns:p14="http://schemas.microsoft.com/office/powerpoint/2010/main" val="285308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7B423-3008-49D7-A326-059B9CC3827F}"/>
              </a:ext>
            </a:extLst>
          </p:cNvPr>
          <p:cNvSpPr>
            <a:spLocks noGrp="1"/>
          </p:cNvSpPr>
          <p:nvPr>
            <p:ph type="title"/>
          </p:nvPr>
        </p:nvSpPr>
        <p:spPr/>
        <p:txBody>
          <a:bodyPr/>
          <a:lstStyle/>
          <a:p>
            <a:r>
              <a:rPr lang="en-GB" b="1" dirty="0">
                <a:latin typeface="Arial Rounded MT Bold" panose="020F0704030504030204" pitchFamily="34" charset="0"/>
              </a:rPr>
              <a:t>Watch your back</a:t>
            </a:r>
            <a:endParaRPr lang="en-GB" dirty="0">
              <a:latin typeface="Arial Rounded MT Bold" panose="020F0704030504030204" pitchFamily="34" charset="0"/>
            </a:endParaRPr>
          </a:p>
        </p:txBody>
      </p:sp>
      <p:sp>
        <p:nvSpPr>
          <p:cNvPr id="5" name="Content Placeholder 4">
            <a:extLst>
              <a:ext uri="{FF2B5EF4-FFF2-40B4-BE49-F238E27FC236}">
                <a16:creationId xmlns:a16="http://schemas.microsoft.com/office/drawing/2014/main" id="{DC4B84B5-D51F-4851-9D8C-6EBA1F63BC8F}"/>
              </a:ext>
            </a:extLst>
          </p:cNvPr>
          <p:cNvSpPr>
            <a:spLocks noGrp="1"/>
          </p:cNvSpPr>
          <p:nvPr>
            <p:ph sz="half" idx="1"/>
          </p:nvPr>
        </p:nvSpPr>
        <p:spPr>
          <a:xfrm>
            <a:off x="838200" y="1825624"/>
            <a:ext cx="5181600" cy="4879975"/>
          </a:xfrm>
        </p:spPr>
        <p:txBody>
          <a:bodyPr>
            <a:normAutofit fontScale="92500" lnSpcReduction="20000"/>
          </a:bodyPr>
          <a:lstStyle/>
          <a:p>
            <a:pPr marL="0" indent="0" algn="ctr">
              <a:buNone/>
            </a:pPr>
            <a:r>
              <a:rPr lang="en-GB" sz="3600" dirty="0"/>
              <a:t>Whenever you're about to post something online, pause and just imagine someone in authority, someone you respect, reading that post or looking at that photo.  If that feels uncomfortable, don't do it. </a:t>
            </a:r>
            <a:br>
              <a:rPr lang="en-GB" sz="3600" dirty="0"/>
            </a:br>
            <a:r>
              <a:rPr lang="en-GB" sz="3600" b="1" dirty="0">
                <a:solidFill>
                  <a:srgbClr val="FF0000"/>
                </a:solidFill>
              </a:rPr>
              <a:t>**REMEMBER** </a:t>
            </a:r>
            <a:br>
              <a:rPr lang="en-GB" sz="3600" dirty="0"/>
            </a:br>
            <a:r>
              <a:rPr lang="en-GB" sz="3600" dirty="0"/>
              <a:t>comments you’ve made in the past can come back to bite you!!</a:t>
            </a:r>
          </a:p>
          <a:p>
            <a:pPr marL="0" indent="0" algn="ctr">
              <a:buNone/>
            </a:pPr>
            <a:endParaRPr lang="en-GB" sz="3600" dirty="0"/>
          </a:p>
        </p:txBody>
      </p:sp>
      <p:pic>
        <p:nvPicPr>
          <p:cNvPr id="11" name="Picture 10">
            <a:extLst>
              <a:ext uri="{FF2B5EF4-FFF2-40B4-BE49-F238E27FC236}">
                <a16:creationId xmlns:a16="http://schemas.microsoft.com/office/drawing/2014/main" id="{5EDFFFD7-A62E-4E28-B9DA-6F1A79804EE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40807" y="4055027"/>
            <a:ext cx="2540000" cy="2540000"/>
          </a:xfrm>
          <a:prstGeom prst="rect">
            <a:avLst/>
          </a:prstGeom>
        </p:spPr>
      </p:pic>
      <p:pic>
        <p:nvPicPr>
          <p:cNvPr id="14" name="Picture 13">
            <a:extLst>
              <a:ext uri="{FF2B5EF4-FFF2-40B4-BE49-F238E27FC236}">
                <a16:creationId xmlns:a16="http://schemas.microsoft.com/office/drawing/2014/main" id="{8BF8046A-8874-4C31-BC96-DF6B7C4DEC7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510807" y="324161"/>
            <a:ext cx="3689902" cy="3689902"/>
          </a:xfrm>
          <a:prstGeom prst="rect">
            <a:avLst/>
          </a:prstGeom>
        </p:spPr>
      </p:pic>
      <p:pic>
        <p:nvPicPr>
          <p:cNvPr id="17" name="Picture 16">
            <a:extLst>
              <a:ext uri="{FF2B5EF4-FFF2-40B4-BE49-F238E27FC236}">
                <a16:creationId xmlns:a16="http://schemas.microsoft.com/office/drawing/2014/main" id="{31F5CFC9-15FD-4FA2-BF12-DB512ABEE71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9355758" y="4265611"/>
            <a:ext cx="2732142" cy="2527231"/>
          </a:xfrm>
          <a:prstGeom prst="rect">
            <a:avLst/>
          </a:prstGeom>
        </p:spPr>
      </p:pic>
    </p:spTree>
    <p:extLst>
      <p:ext uri="{BB962C8B-B14F-4D97-AF65-F5344CB8AC3E}">
        <p14:creationId xmlns:p14="http://schemas.microsoft.com/office/powerpoint/2010/main" val="85683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86524-AF19-4FB6-88C6-6E9A25C7CD58}"/>
              </a:ext>
            </a:extLst>
          </p:cNvPr>
          <p:cNvSpPr>
            <a:spLocks noGrp="1"/>
          </p:cNvSpPr>
          <p:nvPr>
            <p:ph type="title"/>
          </p:nvPr>
        </p:nvSpPr>
        <p:spPr/>
        <p:txBody>
          <a:bodyPr/>
          <a:lstStyle/>
          <a:p>
            <a:r>
              <a:rPr lang="en-GB" b="1" dirty="0">
                <a:latin typeface="Arial Rounded MT Bold" panose="020F0704030504030204" pitchFamily="34" charset="0"/>
              </a:rPr>
              <a:t>Got a nickname/pseudonym?</a:t>
            </a:r>
          </a:p>
        </p:txBody>
      </p:sp>
      <p:sp>
        <p:nvSpPr>
          <p:cNvPr id="3" name="Content Placeholder 2">
            <a:extLst>
              <a:ext uri="{FF2B5EF4-FFF2-40B4-BE49-F238E27FC236}">
                <a16:creationId xmlns:a16="http://schemas.microsoft.com/office/drawing/2014/main" id="{513A8C5C-829F-4D40-95CF-07DF7FDB7342}"/>
              </a:ext>
            </a:extLst>
          </p:cNvPr>
          <p:cNvSpPr>
            <a:spLocks noGrp="1"/>
          </p:cNvSpPr>
          <p:nvPr>
            <p:ph sz="half" idx="1"/>
          </p:nvPr>
        </p:nvSpPr>
        <p:spPr>
          <a:xfrm>
            <a:off x="838199" y="1825625"/>
            <a:ext cx="10515599" cy="4351338"/>
          </a:xfrm>
        </p:spPr>
        <p:txBody>
          <a:bodyPr>
            <a:normAutofit/>
          </a:bodyPr>
          <a:lstStyle/>
          <a:p>
            <a:r>
              <a:rPr lang="en-GB" sz="3600" dirty="0"/>
              <a:t>Think about using a nickname instead of your real name if you're signing up to a site like Twitter or Facebook. </a:t>
            </a:r>
          </a:p>
          <a:p>
            <a:r>
              <a:rPr lang="en-GB" sz="3600" dirty="0"/>
              <a:t>Consider setting up a separate, personal email account to use with social media sites, rather than using your work, or even your main personal email.</a:t>
            </a:r>
          </a:p>
          <a:p>
            <a:r>
              <a:rPr lang="en-GB" sz="3600" dirty="0"/>
              <a:t>Remember, only connect to people you know.</a:t>
            </a:r>
          </a:p>
          <a:p>
            <a:endParaRPr lang="en-GB" dirty="0"/>
          </a:p>
        </p:txBody>
      </p:sp>
    </p:spTree>
    <p:extLst>
      <p:ext uri="{BB962C8B-B14F-4D97-AF65-F5344CB8AC3E}">
        <p14:creationId xmlns:p14="http://schemas.microsoft.com/office/powerpoint/2010/main" val="62660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5B0EE-AAB8-4FC2-8474-77697F30F3F7}"/>
              </a:ext>
            </a:extLst>
          </p:cNvPr>
          <p:cNvSpPr>
            <a:spLocks noGrp="1"/>
          </p:cNvSpPr>
          <p:nvPr>
            <p:ph type="title"/>
          </p:nvPr>
        </p:nvSpPr>
        <p:spPr/>
        <p:txBody>
          <a:bodyPr/>
          <a:lstStyle/>
          <a:p>
            <a:r>
              <a:rPr lang="en-GB" b="1" dirty="0">
                <a:latin typeface="Arial Rounded MT Bold" panose="020F0704030504030204" pitchFamily="34" charset="0"/>
              </a:rPr>
              <a:t>Check your settings</a:t>
            </a:r>
          </a:p>
        </p:txBody>
      </p:sp>
      <p:sp>
        <p:nvSpPr>
          <p:cNvPr id="3" name="Content Placeholder 2">
            <a:extLst>
              <a:ext uri="{FF2B5EF4-FFF2-40B4-BE49-F238E27FC236}">
                <a16:creationId xmlns:a16="http://schemas.microsoft.com/office/drawing/2014/main" id="{7406C1BB-23A8-429D-904C-8B207E6F4311}"/>
              </a:ext>
            </a:extLst>
          </p:cNvPr>
          <p:cNvSpPr>
            <a:spLocks noGrp="1"/>
          </p:cNvSpPr>
          <p:nvPr>
            <p:ph sz="half" idx="1"/>
          </p:nvPr>
        </p:nvSpPr>
        <p:spPr>
          <a:xfrm>
            <a:off x="838199" y="1825625"/>
            <a:ext cx="6821558" cy="4351338"/>
          </a:xfrm>
        </p:spPr>
        <p:txBody>
          <a:bodyPr>
            <a:normAutofit/>
          </a:bodyPr>
          <a:lstStyle/>
          <a:p>
            <a:r>
              <a:rPr lang="en-GB" dirty="0"/>
              <a:t>Use the privacy and security settings on social media sites so that only friends and family can see your pages. </a:t>
            </a:r>
          </a:p>
          <a:p>
            <a:r>
              <a:rPr lang="en-GB" dirty="0"/>
              <a:t>Then speak to friends and family and encourage them to tighten their privacy settings too as they could affect you. </a:t>
            </a:r>
          </a:p>
          <a:p>
            <a:r>
              <a:rPr lang="en-GB" dirty="0"/>
              <a:t>Even if your account is locked as private, personal information you have shared with others could still be accessed through their pages.</a:t>
            </a:r>
          </a:p>
          <a:p>
            <a:endParaRPr lang="en-GB" dirty="0"/>
          </a:p>
        </p:txBody>
      </p:sp>
      <p:pic>
        <p:nvPicPr>
          <p:cNvPr id="6" name="Picture 5">
            <a:extLst>
              <a:ext uri="{FF2B5EF4-FFF2-40B4-BE49-F238E27FC236}">
                <a16:creationId xmlns:a16="http://schemas.microsoft.com/office/drawing/2014/main" id="{EF074493-1BDE-463A-8C82-6D517F43ED2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62128" y="1158115"/>
            <a:ext cx="3491672" cy="2618754"/>
          </a:xfrm>
          <a:prstGeom prst="rect">
            <a:avLst/>
          </a:prstGeom>
        </p:spPr>
      </p:pic>
    </p:spTree>
    <p:extLst>
      <p:ext uri="{BB962C8B-B14F-4D97-AF65-F5344CB8AC3E}">
        <p14:creationId xmlns:p14="http://schemas.microsoft.com/office/powerpoint/2010/main" val="393721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5C2C-B59F-4576-8128-53639D750E69}"/>
              </a:ext>
            </a:extLst>
          </p:cNvPr>
          <p:cNvSpPr>
            <a:spLocks noGrp="1"/>
          </p:cNvSpPr>
          <p:nvPr>
            <p:ph type="title"/>
          </p:nvPr>
        </p:nvSpPr>
        <p:spPr/>
        <p:txBody>
          <a:bodyPr/>
          <a:lstStyle/>
          <a:p>
            <a:r>
              <a:rPr lang="en-GB" b="1" dirty="0">
                <a:latin typeface="Arial Rounded MT Bold" panose="020F0704030504030204" pitchFamily="34" charset="0"/>
              </a:rPr>
              <a:t>Mother's maiden name</a:t>
            </a:r>
          </a:p>
        </p:txBody>
      </p:sp>
      <p:sp>
        <p:nvSpPr>
          <p:cNvPr id="3" name="Content Placeholder 2">
            <a:extLst>
              <a:ext uri="{FF2B5EF4-FFF2-40B4-BE49-F238E27FC236}">
                <a16:creationId xmlns:a16="http://schemas.microsoft.com/office/drawing/2014/main" id="{BF3FDC51-5CAB-4A6B-A6EF-FBB380260118}"/>
              </a:ext>
            </a:extLst>
          </p:cNvPr>
          <p:cNvSpPr>
            <a:spLocks noGrp="1"/>
          </p:cNvSpPr>
          <p:nvPr>
            <p:ph sz="half" idx="1"/>
          </p:nvPr>
        </p:nvSpPr>
        <p:spPr>
          <a:xfrm>
            <a:off x="838199" y="1825625"/>
            <a:ext cx="6384235" cy="4351338"/>
          </a:xfrm>
        </p:spPr>
        <p:txBody>
          <a:bodyPr>
            <a:normAutofit/>
          </a:bodyPr>
          <a:lstStyle/>
          <a:p>
            <a:pPr marL="0" indent="0" algn="ctr">
              <a:buNone/>
            </a:pPr>
            <a:r>
              <a:rPr lang="en-GB" sz="3600" dirty="0"/>
              <a:t>Don't use your mother's real maiden name as a password or as a bank security answer.  </a:t>
            </a:r>
          </a:p>
          <a:p>
            <a:pPr marL="0" indent="0" algn="ctr">
              <a:buNone/>
            </a:pPr>
            <a:endParaRPr lang="en-GB" sz="3600" dirty="0"/>
          </a:p>
          <a:p>
            <a:pPr marL="0" indent="0" algn="ctr">
              <a:buNone/>
            </a:pPr>
            <a:r>
              <a:rPr lang="en-GB" sz="3600" dirty="0"/>
              <a:t>It doesn't really matter whether you use the real one so make up a name that only you know.  Just make sure you remember it.</a:t>
            </a:r>
          </a:p>
        </p:txBody>
      </p:sp>
      <p:pic>
        <p:nvPicPr>
          <p:cNvPr id="6" name="Picture 5">
            <a:extLst>
              <a:ext uri="{FF2B5EF4-FFF2-40B4-BE49-F238E27FC236}">
                <a16:creationId xmlns:a16="http://schemas.microsoft.com/office/drawing/2014/main" id="{D2DF75C8-15A1-42D8-8F3C-845000A5A3D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35103" y="1429261"/>
            <a:ext cx="3981036" cy="4747702"/>
          </a:xfrm>
          <a:prstGeom prst="rect">
            <a:avLst/>
          </a:prstGeom>
        </p:spPr>
      </p:pic>
    </p:spTree>
    <p:extLst>
      <p:ext uri="{BB962C8B-B14F-4D97-AF65-F5344CB8AC3E}">
        <p14:creationId xmlns:p14="http://schemas.microsoft.com/office/powerpoint/2010/main" val="377840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C5ECE-AB24-42DA-85BD-183325478232}"/>
              </a:ext>
            </a:extLst>
          </p:cNvPr>
          <p:cNvSpPr>
            <a:spLocks noGrp="1"/>
          </p:cNvSpPr>
          <p:nvPr>
            <p:ph type="title"/>
          </p:nvPr>
        </p:nvSpPr>
        <p:spPr>
          <a:xfrm>
            <a:off x="762000" y="272360"/>
            <a:ext cx="10515600" cy="1325563"/>
          </a:xfrm>
        </p:spPr>
        <p:txBody>
          <a:bodyPr/>
          <a:lstStyle/>
          <a:p>
            <a:r>
              <a:rPr lang="en-GB" b="1" dirty="0">
                <a:latin typeface="Arial Rounded MT Bold" panose="020F0704030504030204" pitchFamily="34" charset="0"/>
              </a:rPr>
              <a:t>Guard personal information</a:t>
            </a:r>
          </a:p>
        </p:txBody>
      </p:sp>
      <p:sp>
        <p:nvSpPr>
          <p:cNvPr id="3" name="Content Placeholder 2">
            <a:extLst>
              <a:ext uri="{FF2B5EF4-FFF2-40B4-BE49-F238E27FC236}">
                <a16:creationId xmlns:a16="http://schemas.microsoft.com/office/drawing/2014/main" id="{43930C6C-BFD8-42B5-B7E9-5B705DD8C6D5}"/>
              </a:ext>
            </a:extLst>
          </p:cNvPr>
          <p:cNvSpPr>
            <a:spLocks noGrp="1"/>
          </p:cNvSpPr>
          <p:nvPr>
            <p:ph sz="half" idx="1"/>
          </p:nvPr>
        </p:nvSpPr>
        <p:spPr>
          <a:xfrm>
            <a:off x="665921" y="1348547"/>
            <a:ext cx="7643191" cy="5105262"/>
          </a:xfrm>
        </p:spPr>
        <p:txBody>
          <a:bodyPr>
            <a:normAutofit/>
          </a:bodyPr>
          <a:lstStyle/>
          <a:p>
            <a:r>
              <a:rPr lang="en-GB" dirty="0"/>
              <a:t>Don't post any personal information - your address, email address or mobile number - publicly online. </a:t>
            </a:r>
          </a:p>
          <a:p>
            <a:r>
              <a:rPr lang="en-GB" dirty="0"/>
              <a:t>Just one piece of personal information could be used by a complete stranger to find out even more. </a:t>
            </a:r>
          </a:p>
          <a:p>
            <a:r>
              <a:rPr lang="en-GB" dirty="0"/>
              <a:t>If you want to include your birthday in your profile it's safer not to actually display it publicly - providing your full date of birth makes you more vulnerable to identity fraud.</a:t>
            </a:r>
          </a:p>
        </p:txBody>
      </p:sp>
      <p:pic>
        <p:nvPicPr>
          <p:cNvPr id="6" name="Picture 5">
            <a:extLst>
              <a:ext uri="{FF2B5EF4-FFF2-40B4-BE49-F238E27FC236}">
                <a16:creationId xmlns:a16="http://schemas.microsoft.com/office/drawing/2014/main" id="{D73B75CB-380A-43E7-9DCA-D659429CCBB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14472" y="1688600"/>
            <a:ext cx="3733651" cy="2337266"/>
          </a:xfrm>
          <a:prstGeom prst="rect">
            <a:avLst/>
          </a:prstGeom>
        </p:spPr>
      </p:pic>
    </p:spTree>
    <p:extLst>
      <p:ext uri="{BB962C8B-B14F-4D97-AF65-F5344CB8AC3E}">
        <p14:creationId xmlns:p14="http://schemas.microsoft.com/office/powerpoint/2010/main" val="421296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2E4E-4DB4-40DA-AD5C-200C39776847}"/>
              </a:ext>
            </a:extLst>
          </p:cNvPr>
          <p:cNvSpPr>
            <a:spLocks noGrp="1"/>
          </p:cNvSpPr>
          <p:nvPr>
            <p:ph type="title"/>
          </p:nvPr>
        </p:nvSpPr>
        <p:spPr/>
        <p:txBody>
          <a:bodyPr/>
          <a:lstStyle/>
          <a:p>
            <a:r>
              <a:rPr lang="en-GB" b="1" dirty="0">
                <a:latin typeface="Arial Rounded MT Bold" panose="020F0704030504030204" pitchFamily="34" charset="0"/>
              </a:rPr>
              <a:t>Photos and Videos</a:t>
            </a:r>
          </a:p>
        </p:txBody>
      </p:sp>
      <p:sp>
        <p:nvSpPr>
          <p:cNvPr id="3" name="Content Placeholder 2">
            <a:extLst>
              <a:ext uri="{FF2B5EF4-FFF2-40B4-BE49-F238E27FC236}">
                <a16:creationId xmlns:a16="http://schemas.microsoft.com/office/drawing/2014/main" id="{A2269DEA-8143-4466-99B6-C285434DC100}"/>
              </a:ext>
            </a:extLst>
          </p:cNvPr>
          <p:cNvSpPr>
            <a:spLocks noGrp="1"/>
          </p:cNvSpPr>
          <p:nvPr>
            <p:ph sz="half" idx="1"/>
          </p:nvPr>
        </p:nvSpPr>
        <p:spPr>
          <a:xfrm>
            <a:off x="838200" y="1690688"/>
            <a:ext cx="6874565" cy="4351338"/>
          </a:xfrm>
        </p:spPr>
        <p:txBody>
          <a:bodyPr>
            <a:normAutofit/>
          </a:bodyPr>
          <a:lstStyle/>
          <a:p>
            <a:r>
              <a:rPr lang="en-GB" dirty="0"/>
              <a:t>Be careful about which photos and videos you share on social media sites - avoid photos of your home, work, school or places you're associated with.  </a:t>
            </a:r>
          </a:p>
          <a:p>
            <a:r>
              <a:rPr lang="en-GB" dirty="0"/>
              <a:t>Remember, once you've put a picture of yourself online, other people may be able to see it and download it - it may not just be yours anymore.</a:t>
            </a:r>
          </a:p>
          <a:p>
            <a:r>
              <a:rPr lang="en-GB" dirty="0"/>
              <a:t>If someone else posts an image of you and you are not happy, ask them to remove it.</a:t>
            </a:r>
          </a:p>
          <a:p>
            <a:endParaRPr lang="en-GB" dirty="0"/>
          </a:p>
        </p:txBody>
      </p:sp>
      <p:pic>
        <p:nvPicPr>
          <p:cNvPr id="6" name="Picture 5">
            <a:extLst>
              <a:ext uri="{FF2B5EF4-FFF2-40B4-BE49-F238E27FC236}">
                <a16:creationId xmlns:a16="http://schemas.microsoft.com/office/drawing/2014/main" id="{C79EF0BD-4E45-4D3A-B18D-E392A7A986E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48600" y="1838739"/>
            <a:ext cx="3180522" cy="3180522"/>
          </a:xfrm>
          <a:prstGeom prst="rect">
            <a:avLst/>
          </a:prstGeom>
        </p:spPr>
      </p:pic>
    </p:spTree>
    <p:extLst>
      <p:ext uri="{BB962C8B-B14F-4D97-AF65-F5344CB8AC3E}">
        <p14:creationId xmlns:p14="http://schemas.microsoft.com/office/powerpoint/2010/main" val="134742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7136F-2466-43BE-B088-3B2C503F595D}"/>
              </a:ext>
            </a:extLst>
          </p:cNvPr>
          <p:cNvSpPr>
            <a:spLocks noGrp="1"/>
          </p:cNvSpPr>
          <p:nvPr>
            <p:ph type="title"/>
          </p:nvPr>
        </p:nvSpPr>
        <p:spPr/>
        <p:txBody>
          <a:bodyPr/>
          <a:lstStyle/>
          <a:p>
            <a:r>
              <a:rPr lang="en-GB" b="1" dirty="0">
                <a:latin typeface="Arial Rounded MT Bold" panose="020F0704030504030204" pitchFamily="34" charset="0"/>
              </a:rPr>
              <a:t>Check what's needed</a:t>
            </a:r>
          </a:p>
        </p:txBody>
      </p:sp>
      <p:sp>
        <p:nvSpPr>
          <p:cNvPr id="3" name="Content Placeholder 2">
            <a:extLst>
              <a:ext uri="{FF2B5EF4-FFF2-40B4-BE49-F238E27FC236}">
                <a16:creationId xmlns:a16="http://schemas.microsoft.com/office/drawing/2014/main" id="{A73876A0-3AC3-4C8C-AD97-4269412E8C75}"/>
              </a:ext>
            </a:extLst>
          </p:cNvPr>
          <p:cNvSpPr>
            <a:spLocks noGrp="1"/>
          </p:cNvSpPr>
          <p:nvPr>
            <p:ph sz="half" idx="1"/>
          </p:nvPr>
        </p:nvSpPr>
        <p:spPr>
          <a:xfrm>
            <a:off x="838199" y="1825625"/>
            <a:ext cx="6728791" cy="4351338"/>
          </a:xfrm>
        </p:spPr>
        <p:txBody>
          <a:bodyPr>
            <a:normAutofit lnSpcReduction="10000"/>
          </a:bodyPr>
          <a:lstStyle/>
          <a:p>
            <a:r>
              <a:rPr lang="en-GB" sz="3200" dirty="0"/>
              <a:t>Don't give out information online simply because it's asked for - think whether whoever is asking for it, really needs it.</a:t>
            </a:r>
          </a:p>
          <a:p>
            <a:pPr marL="0" indent="0">
              <a:buNone/>
            </a:pPr>
            <a:endParaRPr lang="en-GB" sz="3200" dirty="0"/>
          </a:p>
          <a:p>
            <a:r>
              <a:rPr lang="en-GB" sz="3200" dirty="0"/>
              <a:t> When you're filling in forms online, for example to register with a website or sign up for a newsletter, always provide the minimum information possible. </a:t>
            </a:r>
          </a:p>
        </p:txBody>
      </p:sp>
      <p:pic>
        <p:nvPicPr>
          <p:cNvPr id="6" name="Picture 5">
            <a:extLst>
              <a:ext uri="{FF2B5EF4-FFF2-40B4-BE49-F238E27FC236}">
                <a16:creationId xmlns:a16="http://schemas.microsoft.com/office/drawing/2014/main" id="{4D84199D-70FF-4BA8-8D68-6E0DA53A49E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9566" r="19324" b="4299"/>
          <a:stretch/>
        </p:blipFill>
        <p:spPr>
          <a:xfrm>
            <a:off x="8203095" y="1825625"/>
            <a:ext cx="3352800" cy="3281569"/>
          </a:xfrm>
          <a:prstGeom prst="rect">
            <a:avLst/>
          </a:prstGeom>
        </p:spPr>
      </p:pic>
    </p:spTree>
    <p:extLst>
      <p:ext uri="{BB962C8B-B14F-4D97-AF65-F5344CB8AC3E}">
        <p14:creationId xmlns:p14="http://schemas.microsoft.com/office/powerpoint/2010/main" val="285442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EF1B-21F0-41F2-A943-6035F18D6771}"/>
              </a:ext>
            </a:extLst>
          </p:cNvPr>
          <p:cNvSpPr>
            <a:spLocks noGrp="1"/>
          </p:cNvSpPr>
          <p:nvPr>
            <p:ph type="title"/>
          </p:nvPr>
        </p:nvSpPr>
        <p:spPr/>
        <p:txBody>
          <a:bodyPr/>
          <a:lstStyle/>
          <a:p>
            <a:r>
              <a:rPr lang="en-GB" b="1" dirty="0">
                <a:latin typeface="Arial Rounded MT Bold" panose="020F0704030504030204" pitchFamily="34" charset="0"/>
              </a:rPr>
              <a:t>Direct message if you can</a:t>
            </a:r>
          </a:p>
        </p:txBody>
      </p:sp>
      <p:sp>
        <p:nvSpPr>
          <p:cNvPr id="3" name="Content Placeholder 2">
            <a:extLst>
              <a:ext uri="{FF2B5EF4-FFF2-40B4-BE49-F238E27FC236}">
                <a16:creationId xmlns:a16="http://schemas.microsoft.com/office/drawing/2014/main" id="{A3241FF7-6D3E-4908-9C89-EA17B3187762}"/>
              </a:ext>
            </a:extLst>
          </p:cNvPr>
          <p:cNvSpPr>
            <a:spLocks noGrp="1"/>
          </p:cNvSpPr>
          <p:nvPr>
            <p:ph sz="half" idx="1"/>
          </p:nvPr>
        </p:nvSpPr>
        <p:spPr>
          <a:xfrm>
            <a:off x="838199" y="1825625"/>
            <a:ext cx="7391401" cy="4351338"/>
          </a:xfrm>
        </p:spPr>
        <p:txBody>
          <a:bodyPr>
            <a:normAutofit/>
          </a:bodyPr>
          <a:lstStyle/>
          <a:p>
            <a:r>
              <a:rPr lang="en-GB" sz="3200" dirty="0"/>
              <a:t>It's almost always possible to send a direct message or private message on social media platforms. </a:t>
            </a:r>
          </a:p>
          <a:p>
            <a:r>
              <a:rPr lang="en-GB" sz="3200" dirty="0"/>
              <a:t>If you're having a personal chat, this is the best option to go for - unless you don't mind sharing your conversation with millions of other users. </a:t>
            </a:r>
          </a:p>
          <a:p>
            <a:r>
              <a:rPr lang="en-GB" sz="3200" dirty="0"/>
              <a:t>Alternatively, send an email from a private account.</a:t>
            </a:r>
          </a:p>
        </p:txBody>
      </p:sp>
      <p:pic>
        <p:nvPicPr>
          <p:cNvPr id="6" name="Picture 5">
            <a:extLst>
              <a:ext uri="{FF2B5EF4-FFF2-40B4-BE49-F238E27FC236}">
                <a16:creationId xmlns:a16="http://schemas.microsoft.com/office/drawing/2014/main" id="{56A9D726-D287-4313-83D9-F2415165494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28382" y="2747963"/>
            <a:ext cx="3048001" cy="1595438"/>
          </a:xfrm>
          <a:prstGeom prst="rect">
            <a:avLst/>
          </a:prstGeom>
        </p:spPr>
      </p:pic>
    </p:spTree>
    <p:extLst>
      <p:ext uri="{BB962C8B-B14F-4D97-AF65-F5344CB8AC3E}">
        <p14:creationId xmlns:p14="http://schemas.microsoft.com/office/powerpoint/2010/main" val="36352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730</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Rounded MT Bold</vt:lpstr>
      <vt:lpstr>Calibri</vt:lpstr>
      <vt:lpstr>Calibri Light</vt:lpstr>
      <vt:lpstr>Office Theme</vt:lpstr>
      <vt:lpstr>Internet Safety – Social Media</vt:lpstr>
      <vt:lpstr>Watch your back</vt:lpstr>
      <vt:lpstr>Got a nickname/pseudonym?</vt:lpstr>
      <vt:lpstr>Check your settings</vt:lpstr>
      <vt:lpstr>Mother's maiden name</vt:lpstr>
      <vt:lpstr>Guard personal information</vt:lpstr>
      <vt:lpstr>Photos and Videos</vt:lpstr>
      <vt:lpstr>Check what's needed</vt:lpstr>
      <vt:lpstr>Direct message if you can</vt:lpstr>
      <vt:lpstr>Delete old accounts</vt:lpstr>
      <vt:lpstr>Get anti-virus software </vt:lpstr>
      <vt:lpstr>Social Media Safety </vt:lpstr>
      <vt:lpstr>Social Media Safety (cont.)</vt:lpstr>
      <vt:lpstr>Take the QUIZ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Safety – Social Media</dc:title>
  <dc:creator>elaine munn</dc:creator>
  <cp:lastModifiedBy>elaine munn</cp:lastModifiedBy>
  <cp:revision>8</cp:revision>
  <dcterms:created xsi:type="dcterms:W3CDTF">2019-02-03T21:02:54Z</dcterms:created>
  <dcterms:modified xsi:type="dcterms:W3CDTF">2022-02-02T21:03:52Z</dcterms:modified>
</cp:coreProperties>
</file>